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4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9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17.09.2014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17.09.2014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17.09.2014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17.09.2014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img1.liveinternet.ru/images/attach/c/4/80/854/80854935_leto6.jpg" TargetMode="Externa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571480"/>
            <a:ext cx="8305800" cy="1714512"/>
          </a:xfrm>
        </p:spPr>
        <p:txBody>
          <a:bodyPr/>
          <a:lstStyle/>
          <a:p>
            <a:r>
              <a:rPr lang="ru-RU" i="1" dirty="0" smtClean="0">
                <a:solidFill>
                  <a:srgbClr val="FFC000"/>
                </a:solidFill>
              </a:rPr>
              <a:t>Тема урока </a:t>
            </a:r>
            <a:r>
              <a:rPr lang="ru-RU" dirty="0" smtClean="0"/>
              <a:t>:</a:t>
            </a:r>
            <a:br>
              <a:rPr lang="ru-RU" dirty="0" smtClean="0"/>
            </a:br>
            <a:r>
              <a:rPr lang="ru-RU" dirty="0" smtClean="0">
                <a:solidFill>
                  <a:srgbClr val="FF0000"/>
                </a:solidFill>
              </a:rPr>
              <a:t>Природа и музыка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3314" name="Picture 2" descr="Nature. &amp;fcy;&amp;ocy;&amp;tcy;&amp;ocy; rivinov @ iMGSRC.R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2500306"/>
            <a:ext cx="5064723" cy="33861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4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От Испанского слова  «</a:t>
            </a:r>
            <a:r>
              <a:rPr lang="en-US" sz="4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romance</a:t>
            </a:r>
            <a:r>
              <a:rPr lang="ru-RU" sz="4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» – петь по </a:t>
            </a:r>
            <a:r>
              <a:rPr lang="ru-RU" sz="44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романски</a:t>
            </a:r>
            <a:r>
              <a:rPr lang="ru-RU" sz="4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, то есть по -</a:t>
            </a:r>
            <a:r>
              <a:rPr lang="ru-RU" sz="44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испански</a:t>
            </a:r>
            <a:endParaRPr lang="ru-RU" sz="4400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dirty="0" smtClean="0">
                <a:solidFill>
                  <a:srgbClr val="FF0000"/>
                </a:solidFill>
              </a:rPr>
              <a:t>Романс</a:t>
            </a:r>
            <a:endParaRPr lang="ru-RU" sz="4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Вокальное сочинение, написанное на небольшое стихотворение лирического содержания, </a:t>
            </a:r>
            <a:endParaRPr lang="ru-RU" sz="48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Романс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319088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674" name="Picture 2" descr="&amp;Rcy;&amp;icy;&amp;ncy;&amp;gcy;&amp;tcy;&amp;ocy;&amp;ncy;&amp;ycy; &amp;pcy;&amp;ocy; &amp;zhcy;&amp;acy;&amp;ncy;&amp;rcy;&amp;acy;&amp;mcy;. &amp;zcy;&amp;acy;&amp;rcy;&amp;ucy;&amp;bcy;&amp;iecy;&amp;zhcy;&amp;ncy;&amp;ycy;&amp;iecy; &amp;pcy;&amp;iecy;&amp;scy;&amp;ncy;&amp;icy; &amp;rcy;&amp;icy;&amp;ncy;&amp;gcy;&amp;tcy;&amp;ocy;&amp;ncy;. &amp;CHcy;&amp;acy;&amp;scy;&amp;tcy;&amp;softcy; 3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85728"/>
            <a:ext cx="4276725" cy="530542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857224" y="5857892"/>
            <a:ext cx="27860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М.И. Глинка</a:t>
            </a:r>
            <a:endParaRPr lang="ru-RU" sz="36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28676" name="Picture 4" descr="&amp;Ocy;&amp;kcy;&amp;rcy;&amp;ucy;&amp;zhcy;&amp;acy;&amp;yucy;&amp;shchcy;&amp;icy;&amp;jcy; &amp;mcy;&amp;icy;&amp;rcy; &amp;chcy;&amp;iecy;&amp;rcy;&amp;iecy;&amp;zcy; &amp;fcy;&amp;ocy;&amp;tcy;&amp;ocy;&amp;ocy;&amp;bcy;&amp;hardcy;&amp;iecy;&amp;kcy;&amp;tcy;&amp;icy;&amp;vcy; (Birds - &amp;Pcy;&amp;tcy;&amp;icy;&amp;tscy;&amp;ycy;) &amp;CHcy;&amp;acy;&amp;scy;&amp;tcy;&amp;softcy; 3 (551 &amp;fcy;&amp;ocy;&amp;tcy;&amp;ocy;) &quot; &amp;Kcy;&amp;acy;&amp;rcy;&amp;tcy;&amp;icy;&amp;ncy;&amp;ycy;, &amp;khcy;&amp;ucy;&amp;dcy;&amp;ocy;&amp;zhcy;&amp;ncy;&amp;icy;&amp;kcy;&amp;icy;, &amp;fcy;&amp;ocy;&amp;tcy;&amp;ocy;&amp;gcy;&amp;rcy;&amp;acy;&amp;fcy;&amp;ycy; &amp;ncy;&amp;acy; Nevsepi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428604"/>
            <a:ext cx="3524275" cy="400052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643570" y="5143512"/>
            <a:ext cx="26035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Жаворонок</a:t>
            </a:r>
            <a:endParaRPr lang="ru-RU" sz="36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G:\6класс1 урок 1 четверть\для презентации\струве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428604"/>
            <a:ext cx="3214710" cy="51895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857224" y="5929330"/>
            <a:ext cx="35380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Георгий Александрович  Струве</a:t>
            </a:r>
            <a:endParaRPr lang="ru-RU" sz="20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143372" y="1928802"/>
            <a:ext cx="350046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Песня «Моя Россия» </a:t>
            </a:r>
            <a:endParaRPr lang="ru-RU" sz="2800" dirty="0">
              <a:solidFill>
                <a:srgbClr val="C00000"/>
              </a:solidFill>
            </a:endParaRPr>
          </a:p>
        </p:txBody>
      </p:sp>
      <p:pic>
        <p:nvPicPr>
          <p:cNvPr id="29698" name="Picture 2" descr="&amp;Ncy;&amp;icy;&amp;kcy;&amp;acy;&amp;kcy;&amp;icy;&amp;khcy; &amp;pcy;&amp;rcy;&amp;icy;&amp;mcy;&amp;iecy;&amp;tcy;, &amp;chcy;&amp;tcy;&amp;ocy; &amp;ncy;&amp;iecy; &amp;scy;&amp;tcy;&amp;ocy;&amp;icy;&amp;tcy; &amp;ncy;&amp;iecy;&amp;scy;&amp;tcy;&amp;icy; &amp;fcy;&amp;lcy;&amp;acy;&amp;gcy;, &amp;ncy;&amp;iecy;&amp;tcy;. &amp;YAcy; &amp;dcy;&amp;vcy;&amp;acy; &amp;rcy;&amp;acy;&amp;zcy;&amp;acy; &amp;ncy;&amp;iecy;&amp;scy; &amp;zcy;&amp;ncy;&amp;acy;&amp;mcy;&amp;yacy; - &amp;mcy;&amp;ycy; &amp;dcy;&amp;vcy;&amp;acy; &amp;rcy;&amp;acy;&amp;zcy;&amp;acy; &amp;KHcy;&amp;ocy;&amp;kcy;&amp;kcy;&amp;iecy;&amp;jcy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000372"/>
            <a:ext cx="3786182" cy="2388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3"/>
          <p:cNvSpPr>
            <a:spLocks noGrp="1"/>
          </p:cNvSpPr>
          <p:nvPr>
            <p:ph type="title"/>
          </p:nvPr>
        </p:nvSpPr>
        <p:spPr>
          <a:xfrm>
            <a:off x="457200" y="642938"/>
            <a:ext cx="8229600" cy="1566862"/>
          </a:xfrm>
        </p:spPr>
        <p:txBody>
          <a:bodyPr/>
          <a:lstStyle/>
          <a:p>
            <a:pPr algn="ctr" eaLnBrk="1" hangingPunct="1"/>
            <a:r>
              <a:rPr lang="ru-RU" sz="5400" b="1" smtClean="0">
                <a:solidFill>
                  <a:srgbClr val="002060"/>
                </a:solidFill>
              </a:rPr>
              <a:t>«Моя Россия»</a:t>
            </a:r>
          </a:p>
        </p:txBody>
      </p:sp>
      <p:sp>
        <p:nvSpPr>
          <p:cNvPr id="10243" name="Содержимое 4"/>
          <p:cNvSpPr>
            <a:spLocks noGrp="1"/>
          </p:cNvSpPr>
          <p:nvPr>
            <p:ph sz="half" idx="1"/>
          </p:nvPr>
        </p:nvSpPr>
        <p:spPr>
          <a:xfrm>
            <a:off x="0" y="2249488"/>
            <a:ext cx="4495800" cy="4525962"/>
          </a:xfrm>
        </p:spPr>
        <p:txBody>
          <a:bodyPr/>
          <a:lstStyle/>
          <a:p>
            <a:pPr eaLnBrk="1" hangingPunct="1">
              <a:buFont typeface="Georgia" pitchFamily="18" charset="0"/>
              <a:buNone/>
            </a:pPr>
            <a:r>
              <a:rPr lang="ru-RU" smtClean="0"/>
              <a:t> </a:t>
            </a:r>
            <a:r>
              <a:rPr lang="ru-RU" sz="2800" b="1" smtClean="0"/>
              <a:t>У моей России длинные косички,</a:t>
            </a:r>
          </a:p>
          <a:p>
            <a:pPr eaLnBrk="1" hangingPunct="1">
              <a:buFont typeface="Georgia" pitchFamily="18" charset="0"/>
              <a:buNone/>
            </a:pPr>
            <a:r>
              <a:rPr lang="ru-RU" sz="2800" b="1" smtClean="0"/>
              <a:t>У моей России светлые реснички.</a:t>
            </a:r>
          </a:p>
          <a:p>
            <a:pPr eaLnBrk="1" hangingPunct="1">
              <a:buFont typeface="Georgia" pitchFamily="18" charset="0"/>
              <a:buNone/>
            </a:pPr>
            <a:r>
              <a:rPr lang="ru-RU" sz="2800" b="1" smtClean="0"/>
              <a:t>У моей России голубые очи</a:t>
            </a:r>
          </a:p>
          <a:p>
            <a:pPr eaLnBrk="1" hangingPunct="1">
              <a:buFont typeface="Georgia" pitchFamily="18" charset="0"/>
              <a:buNone/>
            </a:pPr>
            <a:r>
              <a:rPr lang="ru-RU" sz="2800" b="1" smtClean="0"/>
              <a:t>На меня, Россия, ты похожа очень.</a:t>
            </a:r>
          </a:p>
        </p:txBody>
      </p:sp>
      <p:pic>
        <p:nvPicPr>
          <p:cNvPr id="10244" name="Picture 2" descr="D:\Отсканировано 25.04.2009 21-57 (4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lum bright="-20000" contrast="30000"/>
          </a:blip>
          <a:srcRect/>
          <a:stretch>
            <a:fillRect/>
          </a:stretch>
        </p:blipFill>
        <p:spPr>
          <a:xfrm>
            <a:off x="4648200" y="2266950"/>
            <a:ext cx="4038600" cy="44910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img1.liveinternet.ru/images/attach/c/4/80/854/80854935_leto6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154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755650" y="3789363"/>
            <a:ext cx="7200900" cy="23034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 sz="2800" dirty="0"/>
          </a:p>
          <a:p>
            <a:pPr>
              <a:defRPr/>
            </a:pPr>
            <a:endParaRPr lang="ru-RU" sz="2800" dirty="0"/>
          </a:p>
          <a:p>
            <a:pPr>
              <a:defRPr/>
            </a:pPr>
            <a:r>
              <a:rPr lang="ru-RU" sz="2800" dirty="0">
                <a:solidFill>
                  <a:srgbClr val="FF0000"/>
                </a:solidFill>
              </a:rPr>
              <a:t>3. </a:t>
            </a:r>
            <a:r>
              <a:rPr lang="ru-RU" sz="2800" dirty="0"/>
              <a:t>Ты, моя Россия, всех теплом согреешь,</a:t>
            </a:r>
            <a:br>
              <a:rPr lang="ru-RU" sz="2800" dirty="0"/>
            </a:br>
            <a:r>
              <a:rPr lang="ru-RU" sz="2800" dirty="0"/>
              <a:t>Ты, моя Россия, песни петь умеешь.</a:t>
            </a:r>
            <a:br>
              <a:rPr lang="ru-RU" sz="2800" dirty="0"/>
            </a:br>
            <a:r>
              <a:rPr lang="ru-RU" sz="2800" dirty="0"/>
              <a:t>Ты, моя Россия, неразлучна с нами,</a:t>
            </a:r>
            <a:br>
              <a:rPr lang="ru-RU" sz="2800" dirty="0"/>
            </a:br>
            <a:r>
              <a:rPr lang="ru-RU" sz="2800" dirty="0"/>
              <a:t>Ведь Россия наша - это я с друзьями.</a:t>
            </a:r>
            <a:br>
              <a:rPr lang="ru-RU" sz="2800" dirty="0"/>
            </a:br>
            <a:r>
              <a:rPr lang="ru-RU" sz="2800" dirty="0"/>
              <a:t/>
            </a:r>
            <a:br>
              <a:rPr lang="ru-RU" sz="2800" dirty="0"/>
            </a:b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55650" y="765175"/>
            <a:ext cx="7129463" cy="27352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>
                <a:solidFill>
                  <a:srgbClr val="FF0000"/>
                </a:solidFill>
              </a:rPr>
              <a:t>Моя Россия. (Г.Струве)</a:t>
            </a:r>
          </a:p>
          <a:p>
            <a:pPr>
              <a:defRPr/>
            </a:pPr>
            <a:endParaRPr lang="ru-RU" sz="2800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ru-RU" sz="2800" dirty="0">
                <a:solidFill>
                  <a:srgbClr val="FF0000"/>
                </a:solidFill>
              </a:rPr>
              <a:t>2. </a:t>
            </a:r>
            <a:r>
              <a:rPr lang="ru-RU" sz="2800" dirty="0">
                <a:solidFill>
                  <a:schemeClr val="bg1"/>
                </a:solidFill>
              </a:rPr>
              <a:t>Для меня Россия - белые берёзы,</a:t>
            </a:r>
            <a:br>
              <a:rPr lang="ru-RU" sz="2800" dirty="0">
                <a:solidFill>
                  <a:schemeClr val="bg1"/>
                </a:solidFill>
              </a:rPr>
            </a:br>
            <a:r>
              <a:rPr lang="ru-RU" sz="2800" dirty="0">
                <a:solidFill>
                  <a:schemeClr val="bg1"/>
                </a:solidFill>
              </a:rPr>
              <a:t>Для меня Россия - утренние росы.</a:t>
            </a:r>
            <a:br>
              <a:rPr lang="ru-RU" sz="2800" dirty="0">
                <a:solidFill>
                  <a:schemeClr val="bg1"/>
                </a:solidFill>
              </a:rPr>
            </a:br>
            <a:r>
              <a:rPr lang="ru-RU" sz="2800" dirty="0">
                <a:solidFill>
                  <a:schemeClr val="bg1"/>
                </a:solidFill>
              </a:rPr>
              <a:t>Для меня, Россия, ты всего дороже,</a:t>
            </a:r>
            <a:br>
              <a:rPr lang="ru-RU" sz="2800" dirty="0">
                <a:solidFill>
                  <a:schemeClr val="bg1"/>
                </a:solidFill>
              </a:rPr>
            </a:br>
            <a:r>
              <a:rPr lang="ru-RU" sz="2800" dirty="0">
                <a:solidFill>
                  <a:schemeClr val="bg1"/>
                </a:solidFill>
              </a:rPr>
              <a:t>До чего на маму ты мою похожа.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32</TotalTime>
  <Words>100</Words>
  <PresentationFormat>Экран (4:3)</PresentationFormat>
  <Paragraphs>20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Бумажная</vt:lpstr>
      <vt:lpstr>Тема урока : Природа и музыка</vt:lpstr>
      <vt:lpstr>Романс</vt:lpstr>
      <vt:lpstr>Романс</vt:lpstr>
      <vt:lpstr>Слайд 4</vt:lpstr>
      <vt:lpstr>Слайд 5</vt:lpstr>
      <vt:lpstr>«Моя Россия»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урока : Природа и музыка</dc:title>
  <cp:lastModifiedBy>МХК</cp:lastModifiedBy>
  <cp:revision>5</cp:revision>
  <dcterms:modified xsi:type="dcterms:W3CDTF">2014-09-17T09:08:10Z</dcterms:modified>
</cp:coreProperties>
</file>